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2" r:id="rId3"/>
    <p:sldId id="266" r:id="rId4"/>
    <p:sldId id="267" r:id="rId5"/>
    <p:sldId id="268" r:id="rId6"/>
    <p:sldId id="269" r:id="rId7"/>
    <p:sldId id="270" r:id="rId8"/>
    <p:sldId id="263" r:id="rId9"/>
    <p:sldId id="264" r:id="rId10"/>
    <p:sldId id="265" r:id="rId11"/>
    <p:sldId id="271" r:id="rId12"/>
    <p:sldId id="272" r:id="rId13"/>
    <p:sldId id="273" r:id="rId14"/>
    <p:sldId id="257" r:id="rId15"/>
    <p:sldId id="258" r:id="rId16"/>
    <p:sldId id="259" r:id="rId17"/>
    <p:sldId id="274" r:id="rId18"/>
    <p:sldId id="275" r:id="rId19"/>
    <p:sldId id="276" r:id="rId20"/>
    <p:sldId id="260" r:id="rId21"/>
    <p:sldId id="261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冯 时" initials="冯" lastIdx="2" clrIdx="0">
    <p:extLst>
      <p:ext uri="{19B8F6BF-5375-455C-9EA6-DF929625EA0E}">
        <p15:presenceInfo xmlns:p15="http://schemas.microsoft.com/office/powerpoint/2012/main" xmlns="" userId="46bf71a5acebe6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FF0066"/>
    <a:srgbClr val="FF99FF"/>
    <a:srgbClr val="0000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-72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DB2AE-7331-4166-8509-4174BFBA6344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71893-FBA4-4EF9-98D8-0EAD030BEC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76117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819C-89FD-49CD-8FAA-2A70CE5EA9F2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16860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9819C-89FD-49CD-8FAA-2A70CE5EA9F2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75410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5546922-E0CC-4CD5-A4EF-CB6ED9FD7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5CC3201E-3DC7-48AC-9571-E84EC7D754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EB92EDF7-7D28-47BF-9B9D-44B49C7C0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8C83-FA5C-440C-B13E-A50A67902945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91CE43AE-D90F-4C5E-86ED-2787F5E47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9B13679-31EA-435F-88E3-19C3F747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C057-460C-46EA-B9DE-A4D7E0D82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9384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0A96687-6608-4C7A-8F2C-F812DD310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94E83E87-BE43-4CC2-A814-22EC1209DF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D19E0AD-967E-4858-B47E-356B44A95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8C83-FA5C-440C-B13E-A50A67902945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B533622-7799-4C65-B800-80FA8160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EED3A5C-2191-4F76-91E6-EF5F61BC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C057-460C-46EA-B9DE-A4D7E0D82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75658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5FCCD4E0-CAF5-40E7-AA4F-469D42934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A8857CC1-FF8C-4767-A8A3-74552EBCA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7B8B095-DD70-4718-9CC3-ED405B0EE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8C83-FA5C-440C-B13E-A50A67902945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22C69CC-1031-41B7-B68B-7EF3B177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5EF4DAA-282B-4518-87FF-8D904ABFB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C057-460C-46EA-B9DE-A4D7E0D82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0600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E3AF30A-A721-4926-B0FB-FC26A3BE5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7C44F72-56FD-4076-8456-D5F1C55B2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591C656-483F-409D-83EC-7BE638B7C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8C83-FA5C-440C-B13E-A50A67902945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CD33511-DCFD-4894-8199-0476EF9D3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DC43D7C-1093-4F29-9433-648FD1724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C057-460C-46EA-B9DE-A4D7E0D82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26398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4DFF4C5-7BCC-4E28-9E24-B55E4E5C6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31193D44-E9F0-4B02-8882-F78D6C662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8BCCB907-BF6F-4411-A6A2-58274113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8C83-FA5C-440C-B13E-A50A67902945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1034136-B297-42A1-8F9F-6AB12F93A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FEC5867-E6A3-459A-B1DB-F23FF2F1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C057-460C-46EA-B9DE-A4D7E0D82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34203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EFEFFFD-CD7C-4371-92B6-F3BD9DCC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59746E97-80EA-4376-B9BC-55CE14A3E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4B04ABD3-486F-46CB-B18A-B42EFD3601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3C32BE2-EF7E-4046-BAC1-FC75CB72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8C83-FA5C-440C-B13E-A50A67902945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64797CB-D264-4A2B-992A-06E70DE8B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E4058477-6F5B-45CA-A4FC-4CB81A190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C057-460C-46EA-B9DE-A4D7E0D82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36602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48CF079-5845-4AC3-9FBB-6A6C4A7C0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88E9721-3EEF-4301-A069-08454C1A5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8EB5B2C4-73F3-4BEE-BFDD-B3C307511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0B64A9EE-18AA-4BEE-BDFA-9AD912876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0E5E27D7-3BA1-4C89-BC61-AC41E80DDE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CC6F0052-D082-4306-9408-9DEAA71FB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8C83-FA5C-440C-B13E-A50A67902945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65026DDB-4A31-4DA5-9A0F-8B3089856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C4620D0B-77D8-44E3-93B2-B5BD7B6EF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C057-460C-46EA-B9DE-A4D7E0D82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24104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CDF6F07-A368-4774-89FF-F9ACEBAB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A19121EA-695B-4369-890E-CF6244F04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8C83-FA5C-440C-B13E-A50A67902945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0766F15A-D6B5-4B08-86F6-F218A2F63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D700890-9CA7-4A18-9A5F-8525E5266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C057-460C-46EA-B9DE-A4D7E0D82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00258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237B0462-413F-4279-9009-6986A988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8C83-FA5C-440C-B13E-A50A67902945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E8D839A5-67C0-4019-BCB1-A2C63EB25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E8E6611F-5BE2-42AF-9C67-C6583F73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C057-460C-46EA-B9DE-A4D7E0D82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8537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94A1C7F-E4F1-4EFE-9401-3F953FA27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674DD42-3397-4B5C-B081-A17DDF137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B63D0516-F068-4599-8302-2DFCFC1FDA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CA9F51D-4674-4B49-A470-85134AD3D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8C83-FA5C-440C-B13E-A50A67902945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D844CC8-3FC3-43C3-9F11-0D8AAAA88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904F8CFD-083D-4223-B688-BA66EC920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C057-460C-46EA-B9DE-A4D7E0D82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4974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866628E-9DD2-464E-B23C-D6CD3D79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51353F0C-3724-4DBE-9929-5294E8C0F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DAB8B115-9ADA-4101-99F1-219E30EAB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DCC6F703-7A53-4772-95FE-60F800012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8C83-FA5C-440C-B13E-A50A67902945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1797AE83-5625-47BA-BEED-C8037CD4E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67F32CFE-ABE2-4569-A9D6-26792D80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FC057-460C-46EA-B9DE-A4D7E0D82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77772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48BEA5A7-ACA7-4DC4-B5D6-0C78DD13A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5E77660E-A72C-43F2-9AC0-1B46B71F3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46A7DC6E-E5A7-412D-9F9F-A1919AFF78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68C83-FA5C-440C-B13E-A50A67902945}" type="datetimeFigureOut">
              <a:rPr lang="zh-CN" altLang="en-US" smtClean="0"/>
              <a:pPr/>
              <a:t>2021/8/16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37975A1-0F8C-4538-91F5-F0FA3F715E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C4D943E-C70B-4BEB-A15D-BD6D45102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FC057-460C-46EA-B9DE-A4D7E0D82FE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59088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>
            <a:extLst>
              <a:ext uri="{FF2B5EF4-FFF2-40B4-BE49-F238E27FC236}">
                <a16:creationId xmlns="" xmlns:a16="http://schemas.microsoft.com/office/drawing/2014/main" id="{0B2265AE-C1C3-46C1-9B09-F7220FA4F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701" y="9525"/>
            <a:ext cx="500318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" descr="CONTLINE">
            <a:extLst>
              <a:ext uri="{FF2B5EF4-FFF2-40B4-BE49-F238E27FC236}">
                <a16:creationId xmlns="" xmlns:a16="http://schemas.microsoft.com/office/drawing/2014/main" id="{D7DB2379-32BE-41D3-B219-3471B34F088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150" y="5300663"/>
            <a:ext cx="4808538" cy="7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1" descr="rxiaohui">
            <a:extLst>
              <a:ext uri="{FF2B5EF4-FFF2-40B4-BE49-F238E27FC236}">
                <a16:creationId xmlns="" xmlns:a16="http://schemas.microsoft.com/office/drawing/2014/main" id="{3DCBC37D-5396-45AE-9666-03338D62EBB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868" y="5457167"/>
            <a:ext cx="1006623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3">
            <a:extLst>
              <a:ext uri="{FF2B5EF4-FFF2-40B4-BE49-F238E27FC236}">
                <a16:creationId xmlns="" xmlns:a16="http://schemas.microsoft.com/office/drawing/2014/main" id="{ED599430-3912-46E8-82D7-A37B0B189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990600"/>
            <a:ext cx="11000232" cy="1905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7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数据挖掘课题组成果介绍</a:t>
            </a:r>
            <a:endParaRPr lang="zh-CN" altLang="en-US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="" xmlns:a16="http://schemas.microsoft.com/office/drawing/2014/main" id="{12656178-4745-4220-AC8B-B49F360A344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447221" y="3121053"/>
            <a:ext cx="6210300" cy="2191611"/>
          </a:xfrm>
        </p:spPr>
        <p:txBody>
          <a:bodyPr>
            <a:noAutofit/>
          </a:bodyPr>
          <a:lstStyle/>
          <a:p>
            <a:pPr algn="ctr"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东北大学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3200" b="1" dirty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计算机科学系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数据挖掘课题组</a:t>
            </a:r>
          </a:p>
        </p:txBody>
      </p:sp>
    </p:spTree>
    <p:extLst>
      <p:ext uri="{BB962C8B-B14F-4D97-AF65-F5344CB8AC3E}">
        <p14:creationId xmlns:p14="http://schemas.microsoft.com/office/powerpoint/2010/main" xmlns="" val="237022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800BB1-C274-4DEC-8353-5D614B00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299719"/>
            <a:ext cx="10515600" cy="762635"/>
          </a:xfrm>
        </p:spPr>
        <p:txBody>
          <a:bodyPr>
            <a:normAutofit fontScale="90000"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基于主动学习和图神经网络的网络表示学习技术研究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CEC7E01E-B305-4931-BF51-B925C7CB7CBA}"/>
              </a:ext>
            </a:extLst>
          </p:cNvPr>
          <p:cNvSpPr txBox="1"/>
          <p:nvPr/>
        </p:nvSpPr>
        <p:spPr>
          <a:xfrm>
            <a:off x="736600" y="6285101"/>
            <a:ext cx="10896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Longcan Wu,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 Shi Feng,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Kaisong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Yifei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Ge Yu: Which Node Pair and What Status? Asking Expert for Better Network Embedding. DASFAA  2021 (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CCF B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B567DE5F-F0D2-4518-ABB7-C1666409D94A}"/>
              </a:ext>
            </a:extLst>
          </p:cNvPr>
          <p:cNvSpPr txBox="1"/>
          <p:nvPr/>
        </p:nvSpPr>
        <p:spPr>
          <a:xfrm>
            <a:off x="316705" y="3626208"/>
            <a:ext cx="4593379" cy="255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模型解析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基于主动学习的学习过程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ALNE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新型图神经网络模型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AGCN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三种主动学习策略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信息判别模块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6FF3066D-D325-4ED1-8FE1-6627E057B172}"/>
              </a:ext>
            </a:extLst>
          </p:cNvPr>
          <p:cNvSpPr txBox="1"/>
          <p:nvPr/>
        </p:nvSpPr>
        <p:spPr>
          <a:xfrm>
            <a:off x="316705" y="1215055"/>
            <a:ext cx="5112838" cy="214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主要挑战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真实世界的网络是稀疏的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很多节点对的链路状态不能直接获取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如何通过主动学习获取有价值的节点对的链路状态信息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5509" y="1453380"/>
            <a:ext cx="647649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210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800BB1-C274-4DEC-8353-5D614B00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43" y="114844"/>
            <a:ext cx="11011787" cy="76263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基于自定义预训练的多轮回复选择图推理技术研究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1AB474A-80A1-4665-9898-5899DE33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219200"/>
            <a:ext cx="10515600" cy="4856163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聊天机器人是人工智能领域的核心研究问题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赋予聊天机器人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推理能力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是当前的研究热点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CEC7E01E-B305-4931-BF51-B925C7CB7CBA}"/>
              </a:ext>
            </a:extLst>
          </p:cNvPr>
          <p:cNvSpPr txBox="1"/>
          <p:nvPr/>
        </p:nvSpPr>
        <p:spPr>
          <a:xfrm>
            <a:off x="169682" y="6251871"/>
            <a:ext cx="1195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Yongkang Liu, Shi Feng,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Kaisong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Feiliang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Ren,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Yifei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Zhang: A Graph Reasoning Network for Multi-turn Response Selection via Customized Pre-training. AAAI 2020 (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CCF A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6FF3066D-D325-4ED1-8FE1-6627E057B172}"/>
              </a:ext>
            </a:extLst>
          </p:cNvPr>
          <p:cNvSpPr txBox="1"/>
          <p:nvPr/>
        </p:nvSpPr>
        <p:spPr>
          <a:xfrm>
            <a:off x="730072" y="2280521"/>
            <a:ext cx="4593379" cy="1661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现有的多轮回复选择问题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主要采用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特征匹配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方式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上下文和回复的一致特征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缺乏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推理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能力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50DBF228-7940-4B05-A2D0-E83E4132FE81}"/>
              </a:ext>
            </a:extLst>
          </p:cNvPr>
          <p:cNvSpPr txBox="1"/>
          <p:nvPr/>
        </p:nvSpPr>
        <p:spPr>
          <a:xfrm>
            <a:off x="736600" y="4151932"/>
            <a:ext cx="4593379" cy="124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推理回复选择问题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匹配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方式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失效</a:t>
            </a:r>
            <a:endParaRPr lang="en-US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上下文和回复存在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逻辑关系</a:t>
            </a:r>
            <a:endParaRPr lang="en-US" altLang="zh-CN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B3501140-1FDA-4DA5-9A37-2211531ABCAF}"/>
              </a:ext>
            </a:extLst>
          </p:cNvPr>
          <p:cNvGrpSpPr/>
          <p:nvPr/>
        </p:nvGrpSpPr>
        <p:grpSpPr>
          <a:xfrm>
            <a:off x="4583253" y="2580484"/>
            <a:ext cx="7542919" cy="3579596"/>
            <a:chOff x="4583253" y="2580484"/>
            <a:chExt cx="7542919" cy="3579596"/>
          </a:xfrm>
        </p:grpSpPr>
        <p:sp>
          <p:nvSpPr>
            <p:cNvPr id="16" name="对话气泡: 圆角矩形 15">
              <a:extLst>
                <a:ext uri="{FF2B5EF4-FFF2-40B4-BE49-F238E27FC236}">
                  <a16:creationId xmlns:a16="http://schemas.microsoft.com/office/drawing/2014/main" xmlns="" id="{C987BBA8-984B-4E34-B367-52C8E35F5E5C}"/>
                </a:ext>
              </a:extLst>
            </p:cNvPr>
            <p:cNvSpPr/>
            <p:nvPr/>
          </p:nvSpPr>
          <p:spPr>
            <a:xfrm>
              <a:off x="6128535" y="4160594"/>
              <a:ext cx="3965350" cy="544531"/>
            </a:xfrm>
            <a:prstGeom prst="wedgeRoundRectCallout">
              <a:avLst>
                <a:gd name="adj1" fmla="val -55009"/>
                <a:gd name="adj2" fmla="val 45519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" name="对话气泡: 圆角矩形 16">
              <a:extLst>
                <a:ext uri="{FF2B5EF4-FFF2-40B4-BE49-F238E27FC236}">
                  <a16:creationId xmlns:a16="http://schemas.microsoft.com/office/drawing/2014/main" xmlns="" id="{0F36D0AB-2E07-40FB-B245-B8A4BF4166AD}"/>
                </a:ext>
              </a:extLst>
            </p:cNvPr>
            <p:cNvSpPr/>
            <p:nvPr/>
          </p:nvSpPr>
          <p:spPr>
            <a:xfrm>
              <a:off x="6179203" y="4872725"/>
              <a:ext cx="3994463" cy="544531"/>
            </a:xfrm>
            <a:prstGeom prst="wedgeRoundRectCallout">
              <a:avLst>
                <a:gd name="adj1" fmla="val 56920"/>
                <a:gd name="adj2" fmla="val -5424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="" id="{BFF024F9-94C1-435A-BC83-E6D7950652D5}"/>
                </a:ext>
              </a:extLst>
            </p:cNvPr>
            <p:cNvSpPr txBox="1"/>
            <p:nvPr/>
          </p:nvSpPr>
          <p:spPr>
            <a:xfrm>
              <a:off x="6193526" y="4274888"/>
              <a:ext cx="357264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啊，我们只有</a:t>
              </a:r>
              <a:r>
                <a:rPr lang="en-US" altLang="zh-CN" sz="16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15</a:t>
              </a:r>
              <a:r>
                <a:rPr lang="zh-CN" altLang="en-US" sz="16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分钟了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9D6F1D82-C0E9-47C6-A77D-3EDB55905177}"/>
                </a:ext>
              </a:extLst>
            </p:cNvPr>
            <p:cNvSpPr/>
            <p:nvPr/>
          </p:nvSpPr>
          <p:spPr>
            <a:xfrm>
              <a:off x="6206363" y="4894991"/>
              <a:ext cx="40422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没关系，时间足够我们赶上下一趟快车了</a:t>
              </a:r>
            </a:p>
          </p:txBody>
        </p:sp>
        <p:sp>
          <p:nvSpPr>
            <p:cNvPr id="20" name="对话气泡: 圆角矩形 19">
              <a:extLst>
                <a:ext uri="{FF2B5EF4-FFF2-40B4-BE49-F238E27FC236}">
                  <a16:creationId xmlns:a16="http://schemas.microsoft.com/office/drawing/2014/main" xmlns="" id="{D31DAABE-D21C-4486-9523-9DDF4828A99D}"/>
                </a:ext>
              </a:extLst>
            </p:cNvPr>
            <p:cNvSpPr/>
            <p:nvPr/>
          </p:nvSpPr>
          <p:spPr>
            <a:xfrm>
              <a:off x="6169289" y="5615549"/>
              <a:ext cx="3936238" cy="544531"/>
            </a:xfrm>
            <a:prstGeom prst="wedgeRoundRectCallout">
              <a:avLst>
                <a:gd name="adj1" fmla="val -53081"/>
                <a:gd name="adj2" fmla="val -50707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77BB8361-69C6-4221-BD62-F73A44AD69AB}"/>
                </a:ext>
              </a:extLst>
            </p:cNvPr>
            <p:cNvSpPr txBox="1"/>
            <p:nvPr/>
          </p:nvSpPr>
          <p:spPr>
            <a:xfrm>
              <a:off x="6186621" y="5688526"/>
              <a:ext cx="3684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是的，现在才</a:t>
              </a:r>
              <a:r>
                <a:rPr lang="en-US" altLang="zh-CN" sz="16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10:30</a:t>
              </a:r>
              <a:r>
                <a:rPr lang="en-US" altLang="zh-CN" sz="16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.</a:t>
              </a:r>
              <a:r>
                <a:rPr lang="zh-CN" altLang="en-US" sz="16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我们还有</a:t>
              </a:r>
              <a:r>
                <a:rPr lang="en-US" altLang="zh-CN" sz="16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15</a:t>
              </a:r>
              <a:r>
                <a:rPr lang="zh-CN" altLang="en-US" sz="16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分钟。</a:t>
              </a:r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xmlns="" id="{CF273286-8699-48C8-AA58-D9A7F4F62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169682" y="4447585"/>
              <a:ext cx="893862" cy="893862"/>
            </a:xfrm>
            <a:prstGeom prst="ellipse">
              <a:avLst/>
            </a:prstGeom>
          </p:spPr>
        </p:pic>
        <p:sp>
          <p:nvSpPr>
            <p:cNvPr id="27" name="对话气泡: 圆角矩形 26">
              <a:extLst>
                <a:ext uri="{FF2B5EF4-FFF2-40B4-BE49-F238E27FC236}">
                  <a16:creationId xmlns:a16="http://schemas.microsoft.com/office/drawing/2014/main" xmlns="" id="{C4F79050-BB31-4162-AE40-91F507CA2CDC}"/>
                </a:ext>
              </a:extLst>
            </p:cNvPr>
            <p:cNvSpPr/>
            <p:nvPr/>
          </p:nvSpPr>
          <p:spPr>
            <a:xfrm>
              <a:off x="6109697" y="2615723"/>
              <a:ext cx="3965350" cy="544531"/>
            </a:xfrm>
            <a:prstGeom prst="wedgeRoundRectCallout">
              <a:avLst>
                <a:gd name="adj1" fmla="val -55009"/>
                <a:gd name="adj2" fmla="val 45519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" name="对话气泡: 圆角矩形 27">
              <a:extLst>
                <a:ext uri="{FF2B5EF4-FFF2-40B4-BE49-F238E27FC236}">
                  <a16:creationId xmlns:a16="http://schemas.microsoft.com/office/drawing/2014/main" xmlns="" id="{1FAE8136-889F-4C97-B61F-2B0B2F6AE032}"/>
                </a:ext>
              </a:extLst>
            </p:cNvPr>
            <p:cNvSpPr/>
            <p:nvPr/>
          </p:nvSpPr>
          <p:spPr>
            <a:xfrm>
              <a:off x="6099422" y="3261283"/>
              <a:ext cx="3994463" cy="680268"/>
            </a:xfrm>
            <a:prstGeom prst="wedgeRoundRectCallout">
              <a:avLst>
                <a:gd name="adj1" fmla="val 58192"/>
                <a:gd name="adj2" fmla="val -53935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xmlns="" id="{6ABCE9DC-9325-4BCA-B3B9-AF1D18DD5D69}"/>
                </a:ext>
              </a:extLst>
            </p:cNvPr>
            <p:cNvSpPr txBox="1"/>
            <p:nvPr/>
          </p:nvSpPr>
          <p:spPr>
            <a:xfrm>
              <a:off x="6214881" y="2730196"/>
              <a:ext cx="3965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你知道坐快车需要多久吗？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2B53F170-8B02-4C68-91DE-6397AF2254C7}"/>
                </a:ext>
              </a:extLst>
            </p:cNvPr>
            <p:cNvSpPr/>
            <p:nvPr/>
          </p:nvSpPr>
          <p:spPr>
            <a:xfrm>
              <a:off x="6206363" y="3356776"/>
              <a:ext cx="404225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相对来说它能节省将近</a:t>
              </a:r>
              <a:r>
                <a:rPr lang="en-US" altLang="zh-CN" sz="16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16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个小时的时间，下一趟车将在</a:t>
              </a:r>
              <a:r>
                <a:rPr lang="en-US" altLang="zh-CN" sz="1600" b="1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10:45</a:t>
              </a:r>
              <a:r>
                <a:rPr lang="zh-CN" altLang="en-US" sz="16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出发</a:t>
              </a:r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xmlns="" id="{55666EC1-6ED9-4302-8A07-F1DAAA35F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139202" y="2580484"/>
              <a:ext cx="893862" cy="893862"/>
            </a:xfrm>
            <a:prstGeom prst="ellipse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7D1C6BA4-9EB9-412A-B5FD-453563079419}"/>
                </a:ext>
              </a:extLst>
            </p:cNvPr>
            <p:cNvSpPr txBox="1"/>
            <p:nvPr/>
          </p:nvSpPr>
          <p:spPr>
            <a:xfrm>
              <a:off x="4640162" y="2842749"/>
              <a:ext cx="893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用户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A</a:t>
              </a:r>
              <a:endParaRPr lang="zh-CN" altLang="en-US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5AC71906-C003-4BF4-94C9-6343C75EA150}"/>
                </a:ext>
              </a:extLst>
            </p:cNvPr>
            <p:cNvSpPr txBox="1"/>
            <p:nvPr/>
          </p:nvSpPr>
          <p:spPr>
            <a:xfrm>
              <a:off x="4583253" y="4672308"/>
              <a:ext cx="893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用户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A</a:t>
              </a:r>
              <a:endParaRPr lang="zh-CN" altLang="en-US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xmlns="" id="{998F914F-75FA-40DB-BEB6-2FD1B9A036E5}"/>
                </a:ext>
              </a:extLst>
            </p:cNvPr>
            <p:cNvSpPr txBox="1"/>
            <p:nvPr/>
          </p:nvSpPr>
          <p:spPr>
            <a:xfrm>
              <a:off x="10971825" y="2887988"/>
              <a:ext cx="1059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用户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B</a:t>
              </a:r>
              <a:endParaRPr lang="zh-CN" altLang="en-US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xmlns="" id="{66CF5B41-1F5B-4B0C-8774-4945ED9B7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287373" y="2627425"/>
              <a:ext cx="893862" cy="893862"/>
            </a:xfrm>
            <a:prstGeom prst="ellipse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xmlns="" id="{77FAFDAF-968A-4331-9A9F-93175948D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0475515" y="4677586"/>
              <a:ext cx="893862" cy="893862"/>
            </a:xfrm>
            <a:prstGeom prst="ellipse">
              <a:avLst/>
            </a:prstGeom>
          </p:spPr>
        </p:pic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xmlns="" id="{169094B1-1416-455D-A97B-4C6DDD438BF0}"/>
                </a:ext>
              </a:extLst>
            </p:cNvPr>
            <p:cNvSpPr txBox="1"/>
            <p:nvPr/>
          </p:nvSpPr>
          <p:spPr>
            <a:xfrm>
              <a:off x="11066381" y="4908665"/>
              <a:ext cx="1059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用户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B</a:t>
              </a:r>
              <a:endParaRPr lang="zh-CN" altLang="en-US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19032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800BB1-C274-4DEC-8353-5D614B00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99" y="101694"/>
            <a:ext cx="10837091" cy="76263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基于自定义预训练的多轮回复选择图推理技术研究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1AB474A-80A1-4665-9898-5899DE33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911" y="1146633"/>
            <a:ext cx="11718565" cy="48561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GRN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B3E7AD12-28FB-45DC-9948-F040950AAF7A}"/>
              </a:ext>
            </a:extLst>
          </p:cNvPr>
          <p:cNvSpPr txBox="1"/>
          <p:nvPr/>
        </p:nvSpPr>
        <p:spPr>
          <a:xfrm>
            <a:off x="217209" y="2529941"/>
            <a:ext cx="3550920" cy="2089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Architecture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语言模型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ALBERT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图推理子结构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序列推理结构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交叉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自注意力机制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FEB4A12-AF69-4DF2-A8ED-0A46FEC33B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31357" y="1146634"/>
            <a:ext cx="8507821" cy="485616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250E3182-F17A-4EC3-9A95-14A2141A40CD}"/>
              </a:ext>
            </a:extLst>
          </p:cNvPr>
          <p:cNvSpPr txBox="1"/>
          <p:nvPr/>
        </p:nvSpPr>
        <p:spPr>
          <a:xfrm>
            <a:off x="235510" y="6233086"/>
            <a:ext cx="1195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Yongkang Liu, Shi Feng,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Kaisong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Feiliang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Ren,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Yifei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Zhang: A Graph Reasoning Network for Multi-turn Response Selection via Customized Pre-training. AAAI 2020 (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CCF A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525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1AB474A-80A1-4665-9898-5899DE33C9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964266"/>
                <a:ext cx="12191999" cy="5210291"/>
              </a:xfrm>
            </p:spPr>
            <p:txBody>
              <a:bodyPr/>
              <a:lstStyle/>
              <a:p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数据集</a:t>
                </a:r>
                <a:r>
                  <a:rPr lang="en-US" altLang="zh-CN" dirty="0" err="1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MuTual</a:t>
                </a:r>
                <a:r>
                  <a:rPr lang="zh-CN" altLang="en-US" dirty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MuTual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楷体" panose="02010609060101010101" pitchFamily="49" charset="-122"/>
                            <a:cs typeface="Times New Roman" panose="02020603050405020304" pitchFamily="18" charset="0"/>
                          </a:rPr>
                          <m:t>plus</m:t>
                        </m:r>
                      </m:sup>
                    </m:sSup>
                  </m:oMath>
                </a14:m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1AB474A-80A1-4665-9898-5899DE33C9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64266"/>
                <a:ext cx="12191999" cy="5210291"/>
              </a:xfrm>
              <a:blipFill>
                <a:blip r:embed="rId2" cstate="print"/>
                <a:stretch>
                  <a:fillRect l="-900" t="-2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标题 1">
            <a:extLst>
              <a:ext uri="{FF2B5EF4-FFF2-40B4-BE49-F238E27FC236}">
                <a16:creationId xmlns:a16="http://schemas.microsoft.com/office/drawing/2014/main" xmlns="" id="{689092BE-D850-491B-9724-6E61B36E5DC9}"/>
              </a:ext>
            </a:extLst>
          </p:cNvPr>
          <p:cNvSpPr txBox="1">
            <a:spLocks/>
          </p:cNvSpPr>
          <p:nvPr/>
        </p:nvSpPr>
        <p:spPr>
          <a:xfrm>
            <a:off x="736600" y="101694"/>
            <a:ext cx="10515600" cy="762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基于自定义预训练的多轮回复选择图推理技术研究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47510932-9C2A-45DA-9389-E2C9EE6774E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414" y="1838227"/>
            <a:ext cx="6429081" cy="433633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324C8B5A-4203-413C-A71D-0886543CC15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59326" y="1804278"/>
            <a:ext cx="3657599" cy="225849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AE54F40B-5CD1-430D-A438-358EA2D273A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59326" y="4115233"/>
            <a:ext cx="3743104" cy="200686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E2E3F1EB-668E-48D0-899B-0819897FD052}"/>
              </a:ext>
            </a:extLst>
          </p:cNvPr>
          <p:cNvSpPr txBox="1"/>
          <p:nvPr/>
        </p:nvSpPr>
        <p:spPr>
          <a:xfrm>
            <a:off x="117754" y="6274494"/>
            <a:ext cx="1195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Yongkang Liu, Shi Feng,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Kaisong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Feiliang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Ren,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Yifei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Zhang: A Graph Reasoning Network for Multi-turn Response Selection via Customized Pre-training. AAAI 2020 (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CCF A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160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800BB1-C274-4DEC-8353-5D614B00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299719"/>
            <a:ext cx="10515600" cy="76263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面向用户情绪激励的回复生成技术研究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1AB474A-80A1-4665-9898-5899DE33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219200"/>
            <a:ext cx="10515600" cy="4856163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聊天机器人是人工智能领域的核心研究问题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赋予聊天机器人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表达情感的能力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是当前的研究热点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xmlns="" id="{8CCF7C1E-C330-4D68-A262-B85D67D320F5}"/>
              </a:ext>
            </a:extLst>
          </p:cNvPr>
          <p:cNvGrpSpPr/>
          <p:nvPr/>
        </p:nvGrpSpPr>
        <p:grpSpPr>
          <a:xfrm>
            <a:off x="4671845" y="2580484"/>
            <a:ext cx="7540474" cy="3667599"/>
            <a:chOff x="2660165" y="2027015"/>
            <a:chExt cx="7540474" cy="3667599"/>
          </a:xfrm>
        </p:grpSpPr>
        <p:sp>
          <p:nvSpPr>
            <p:cNvPr id="16" name="对话气泡: 圆角矩形 15">
              <a:extLst>
                <a:ext uri="{FF2B5EF4-FFF2-40B4-BE49-F238E27FC236}">
                  <a16:creationId xmlns:a16="http://schemas.microsoft.com/office/drawing/2014/main" xmlns="" id="{C987BBA8-984B-4E34-B367-52C8E35F5E5C}"/>
                </a:ext>
              </a:extLst>
            </p:cNvPr>
            <p:cNvSpPr/>
            <p:nvPr/>
          </p:nvSpPr>
          <p:spPr>
            <a:xfrm>
              <a:off x="4128497" y="3758974"/>
              <a:ext cx="3965350" cy="544531"/>
            </a:xfrm>
            <a:prstGeom prst="wedgeRoundRectCallout">
              <a:avLst>
                <a:gd name="adj1" fmla="val -55009"/>
                <a:gd name="adj2" fmla="val 45519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" name="对话气泡: 圆角矩形 16">
              <a:extLst>
                <a:ext uri="{FF2B5EF4-FFF2-40B4-BE49-F238E27FC236}">
                  <a16:creationId xmlns:a16="http://schemas.microsoft.com/office/drawing/2014/main" xmlns="" id="{0F36D0AB-2E07-40FB-B245-B8A4BF4166AD}"/>
                </a:ext>
              </a:extLst>
            </p:cNvPr>
            <p:cNvSpPr/>
            <p:nvPr/>
          </p:nvSpPr>
          <p:spPr>
            <a:xfrm>
              <a:off x="4118222" y="4404534"/>
              <a:ext cx="3994463" cy="544531"/>
            </a:xfrm>
            <a:prstGeom prst="wedgeRoundRectCallout">
              <a:avLst>
                <a:gd name="adj1" fmla="val 56920"/>
                <a:gd name="adj2" fmla="val -5424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xmlns="" id="{BFF024F9-94C1-435A-BC83-E6D7950652D5}"/>
                </a:ext>
              </a:extLst>
            </p:cNvPr>
            <p:cNvSpPr txBox="1"/>
            <p:nvPr/>
          </p:nvSpPr>
          <p:spPr>
            <a:xfrm>
              <a:off x="4233681" y="3873447"/>
              <a:ext cx="3965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哎，太郁闷了，这次期末考试考得不好</a:t>
              </a:r>
              <a:r>
                <a:rPr lang="en-US" altLang="zh-CN" sz="16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…</a:t>
              </a:r>
              <a:endPara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9D6F1D82-C0E9-47C6-A77D-3EDB55905177}"/>
                </a:ext>
              </a:extLst>
            </p:cNvPr>
            <p:cNvSpPr/>
            <p:nvPr/>
          </p:nvSpPr>
          <p:spPr>
            <a:xfrm>
              <a:off x="4174941" y="4388422"/>
              <a:ext cx="404225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没关系，失败乃成功之母，下次咱们好好准备。</a:t>
              </a:r>
            </a:p>
          </p:txBody>
        </p:sp>
        <p:sp>
          <p:nvSpPr>
            <p:cNvPr id="20" name="对话气泡: 圆角矩形 19">
              <a:extLst>
                <a:ext uri="{FF2B5EF4-FFF2-40B4-BE49-F238E27FC236}">
                  <a16:creationId xmlns:a16="http://schemas.microsoft.com/office/drawing/2014/main" xmlns="" id="{D31DAABE-D21C-4486-9523-9DDF4828A99D}"/>
                </a:ext>
              </a:extLst>
            </p:cNvPr>
            <p:cNvSpPr/>
            <p:nvPr/>
          </p:nvSpPr>
          <p:spPr>
            <a:xfrm>
              <a:off x="4157609" y="5062080"/>
              <a:ext cx="3936238" cy="544531"/>
            </a:xfrm>
            <a:prstGeom prst="wedgeRoundRectCallout">
              <a:avLst>
                <a:gd name="adj1" fmla="val -53081"/>
                <a:gd name="adj2" fmla="val -50707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xmlns="" id="{77BB8361-69C6-4221-BD62-F73A44AD69AB}"/>
                </a:ext>
              </a:extLst>
            </p:cNvPr>
            <p:cNvSpPr txBox="1"/>
            <p:nvPr/>
          </p:nvSpPr>
          <p:spPr>
            <a:xfrm>
              <a:off x="4174941" y="5135057"/>
              <a:ext cx="3684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谢谢你的安慰，我感觉好多了。</a:t>
              </a:r>
            </a:p>
          </p:txBody>
        </p:sp>
        <p:sp>
          <p:nvSpPr>
            <p:cNvPr id="22" name="对话气泡: 椭圆形 21">
              <a:extLst>
                <a:ext uri="{FF2B5EF4-FFF2-40B4-BE49-F238E27FC236}">
                  <a16:creationId xmlns:a16="http://schemas.microsoft.com/office/drawing/2014/main" xmlns="" id="{7DE57BB4-F776-4619-8E7E-691E4A89E84A}"/>
                </a:ext>
              </a:extLst>
            </p:cNvPr>
            <p:cNvSpPr/>
            <p:nvPr/>
          </p:nvSpPr>
          <p:spPr>
            <a:xfrm>
              <a:off x="3257006" y="5159953"/>
              <a:ext cx="695855" cy="534661"/>
            </a:xfrm>
            <a:prstGeom prst="wedgeEllipseCallout">
              <a:avLst>
                <a:gd name="adj1" fmla="val 59227"/>
                <a:gd name="adj2" fmla="val -748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xmlns="" id="{EEBE0E4E-9E48-4640-9B81-75FC9A4366AF}"/>
                </a:ext>
              </a:extLst>
            </p:cNvPr>
            <p:cNvSpPr txBox="1"/>
            <p:nvPr/>
          </p:nvSpPr>
          <p:spPr>
            <a:xfrm>
              <a:off x="3248492" y="5265700"/>
              <a:ext cx="8402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b="1" i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高兴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xmlns="" id="{D117EEFD-E2BE-4AF0-AF01-49D85E4FB2D1}"/>
                </a:ext>
              </a:extLst>
            </p:cNvPr>
            <p:cNvCxnSpPr/>
            <p:nvPr/>
          </p:nvCxnSpPr>
          <p:spPr>
            <a:xfrm>
              <a:off x="3980676" y="3481477"/>
              <a:ext cx="4278537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5" name="Picture 4" descr="https://ss3.bdstatic.com/70cFv8Sh_Q1YnxGkpoWK1HF6hhy/it/u=1553662732,2707867553&amp;fm=26&amp;gp=0.jpg">
              <a:extLst>
                <a:ext uri="{FF2B5EF4-FFF2-40B4-BE49-F238E27FC236}">
                  <a16:creationId xmlns:a16="http://schemas.microsoft.com/office/drawing/2014/main" xmlns="" id="{54917881-40C8-4B6C-A3E7-D4D127DAEC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0983" y="4303505"/>
              <a:ext cx="699866" cy="69986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xmlns="" id="{CF273286-8699-48C8-AA58-D9A7F4F62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158002" y="4079335"/>
              <a:ext cx="893862" cy="893862"/>
            </a:xfrm>
            <a:prstGeom prst="ellipse">
              <a:avLst/>
            </a:prstGeom>
          </p:spPr>
        </p:pic>
        <p:sp>
          <p:nvSpPr>
            <p:cNvPr id="27" name="对话气泡: 圆角矩形 26">
              <a:extLst>
                <a:ext uri="{FF2B5EF4-FFF2-40B4-BE49-F238E27FC236}">
                  <a16:creationId xmlns:a16="http://schemas.microsoft.com/office/drawing/2014/main" xmlns="" id="{C4F79050-BB31-4162-AE40-91F507CA2CDC}"/>
                </a:ext>
              </a:extLst>
            </p:cNvPr>
            <p:cNvSpPr/>
            <p:nvPr/>
          </p:nvSpPr>
          <p:spPr>
            <a:xfrm>
              <a:off x="4098017" y="2062254"/>
              <a:ext cx="3965350" cy="544531"/>
            </a:xfrm>
            <a:prstGeom prst="wedgeRoundRectCallout">
              <a:avLst>
                <a:gd name="adj1" fmla="val -55009"/>
                <a:gd name="adj2" fmla="val 45519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8" name="对话气泡: 圆角矩形 27">
              <a:extLst>
                <a:ext uri="{FF2B5EF4-FFF2-40B4-BE49-F238E27FC236}">
                  <a16:creationId xmlns:a16="http://schemas.microsoft.com/office/drawing/2014/main" xmlns="" id="{1FAE8136-889F-4C97-B61F-2B0B2F6AE032}"/>
                </a:ext>
              </a:extLst>
            </p:cNvPr>
            <p:cNvSpPr/>
            <p:nvPr/>
          </p:nvSpPr>
          <p:spPr>
            <a:xfrm>
              <a:off x="4087742" y="2707814"/>
              <a:ext cx="3994463" cy="544531"/>
            </a:xfrm>
            <a:prstGeom prst="wedgeRoundRectCallout">
              <a:avLst>
                <a:gd name="adj1" fmla="val 58192"/>
                <a:gd name="adj2" fmla="val -53935"/>
                <a:gd name="adj3" fmla="val 166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xmlns="" id="{6ABCE9DC-9325-4BCA-B3B9-AF1D18DD5D69}"/>
                </a:ext>
              </a:extLst>
            </p:cNvPr>
            <p:cNvSpPr txBox="1"/>
            <p:nvPr/>
          </p:nvSpPr>
          <p:spPr>
            <a:xfrm>
              <a:off x="4203201" y="2176727"/>
              <a:ext cx="3965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哎，太郁闷了，这次期末考试考得不好</a:t>
              </a:r>
              <a:r>
                <a:rPr lang="en-US" altLang="zh-CN" sz="16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…</a:t>
              </a:r>
              <a:endParaRPr lang="zh-CN" altLang="en-US" sz="16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2B53F170-8B02-4C68-91DE-6397AF2254C7}"/>
                </a:ext>
              </a:extLst>
            </p:cNvPr>
            <p:cNvSpPr/>
            <p:nvPr/>
          </p:nvSpPr>
          <p:spPr>
            <a:xfrm>
              <a:off x="4194683" y="2803307"/>
              <a:ext cx="40422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哈哈，我考试得了</a:t>
              </a:r>
              <a:r>
                <a:rPr lang="en-US" altLang="zh-CN" sz="16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100</a:t>
              </a:r>
              <a:r>
                <a:rPr lang="zh-CN" altLang="en-US" sz="16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分，好开心！</a:t>
              </a:r>
            </a:p>
          </p:txBody>
        </p:sp>
        <p:sp>
          <p:nvSpPr>
            <p:cNvPr id="31" name="对话气泡: 椭圆形 30">
              <a:extLst>
                <a:ext uri="{FF2B5EF4-FFF2-40B4-BE49-F238E27FC236}">
                  <a16:creationId xmlns:a16="http://schemas.microsoft.com/office/drawing/2014/main" xmlns="" id="{AA5C0DB9-7EC8-4385-A96A-89F796AC7183}"/>
                </a:ext>
              </a:extLst>
            </p:cNvPr>
            <p:cNvSpPr/>
            <p:nvPr/>
          </p:nvSpPr>
          <p:spPr>
            <a:xfrm>
              <a:off x="8259213" y="2931896"/>
              <a:ext cx="695855" cy="534661"/>
            </a:xfrm>
            <a:prstGeom prst="wedgeEllipseCallout">
              <a:avLst>
                <a:gd name="adj1" fmla="val -64879"/>
                <a:gd name="adj2" fmla="val -1698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xmlns="" id="{D89E1688-897F-45AD-8049-ACA967DCA7D0}"/>
                </a:ext>
              </a:extLst>
            </p:cNvPr>
            <p:cNvSpPr txBox="1"/>
            <p:nvPr/>
          </p:nvSpPr>
          <p:spPr>
            <a:xfrm>
              <a:off x="8300551" y="3037643"/>
              <a:ext cx="84029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500" b="1" i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高兴</a:t>
              </a:r>
            </a:p>
          </p:txBody>
        </p:sp>
        <p:pic>
          <p:nvPicPr>
            <p:cNvPr id="33" name="Picture 4" descr="https://ss3.bdstatic.com/70cFv8Sh_Q1YnxGkpoWK1HF6hhy/it/u=1553662732,2707867553&amp;fm=26&amp;gp=0.jpg">
              <a:extLst>
                <a:ext uri="{FF2B5EF4-FFF2-40B4-BE49-F238E27FC236}">
                  <a16:creationId xmlns:a16="http://schemas.microsoft.com/office/drawing/2014/main" xmlns="" id="{00ECBC25-1BC1-4EFF-A007-3C0A7733B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0503" y="2159745"/>
              <a:ext cx="699866" cy="69986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xmlns="" id="{55666EC1-6ED9-4302-8A07-F1DAAA35F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127522" y="2027015"/>
              <a:ext cx="893862" cy="893862"/>
            </a:xfrm>
            <a:prstGeom prst="ellipse">
              <a:avLst/>
            </a:prstGeom>
          </p:spPr>
        </p:pic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xmlns="" id="{7D1C6BA4-9EB9-412A-B5FD-453563079419}"/>
                </a:ext>
              </a:extLst>
            </p:cNvPr>
            <p:cNvSpPr txBox="1"/>
            <p:nvPr/>
          </p:nvSpPr>
          <p:spPr>
            <a:xfrm>
              <a:off x="2660165" y="2346004"/>
              <a:ext cx="893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用户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xmlns="" id="{5AC71906-C003-4BF4-94C9-6343C75EA150}"/>
                </a:ext>
              </a:extLst>
            </p:cNvPr>
            <p:cNvSpPr txBox="1"/>
            <p:nvPr/>
          </p:nvSpPr>
          <p:spPr>
            <a:xfrm>
              <a:off x="2672536" y="4468772"/>
              <a:ext cx="893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用户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xmlns="" id="{998F914F-75FA-40DB-BEB6-2FD1B9A036E5}"/>
                </a:ext>
              </a:extLst>
            </p:cNvPr>
            <p:cNvSpPr txBox="1"/>
            <p:nvPr/>
          </p:nvSpPr>
          <p:spPr>
            <a:xfrm>
              <a:off x="9140848" y="2334519"/>
              <a:ext cx="1059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机器人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1</a:t>
              </a:r>
              <a:endParaRPr lang="zh-CN" altLang="en-US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xmlns="" id="{EACF065D-9BF1-4EB4-99FE-0758CA2456ED}"/>
                </a:ext>
              </a:extLst>
            </p:cNvPr>
            <p:cNvSpPr txBox="1"/>
            <p:nvPr/>
          </p:nvSpPr>
          <p:spPr>
            <a:xfrm>
              <a:off x="9130686" y="4406856"/>
              <a:ext cx="1059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机器人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2</a:t>
              </a:r>
              <a:endParaRPr lang="zh-CN" altLang="en-US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CEC7E01E-B305-4931-BF51-B925C7CB7CBA}"/>
              </a:ext>
            </a:extLst>
          </p:cNvPr>
          <p:cNvSpPr txBox="1"/>
          <p:nvPr/>
        </p:nvSpPr>
        <p:spPr>
          <a:xfrm>
            <a:off x="736600" y="6285101"/>
            <a:ext cx="10896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Shifeng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Shi Feng,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Kaisong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Yifei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Weichao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Wang: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EmoElicitor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Open Domain Response Generation Model with User Emotional Reaction Awareness. IJCAI 2020 (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CCF A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6FF3066D-D325-4ED1-8FE1-6627E057B172}"/>
              </a:ext>
            </a:extLst>
          </p:cNvPr>
          <p:cNvSpPr txBox="1"/>
          <p:nvPr/>
        </p:nvSpPr>
        <p:spPr>
          <a:xfrm>
            <a:off x="715606" y="2266051"/>
            <a:ext cx="4593379" cy="1661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现有的情绪回复生成问题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指定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机器人回复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的情绪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能够生成表达特定情绪的回复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忽视用户的感受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50DBF228-7940-4B05-A2D0-E83E4132FE81}"/>
              </a:ext>
            </a:extLst>
          </p:cNvPr>
          <p:cNvSpPr txBox="1"/>
          <p:nvPr/>
        </p:nvSpPr>
        <p:spPr>
          <a:xfrm>
            <a:off x="678433" y="4161489"/>
            <a:ext cx="4593379" cy="1661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情绪激励回复生成问题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指定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用户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的情绪状态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生成回复，激发用户特定情绪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可以帮助实现人机共情互动</a:t>
            </a:r>
          </a:p>
        </p:txBody>
      </p:sp>
    </p:spTree>
    <p:extLst>
      <p:ext uri="{BB962C8B-B14F-4D97-AF65-F5344CB8AC3E}">
        <p14:creationId xmlns:p14="http://schemas.microsoft.com/office/powerpoint/2010/main" xmlns="" val="41437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800BB1-C274-4DEC-8353-5D614B00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299719"/>
            <a:ext cx="10515600" cy="76263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面向用户情绪激励的回复生成技术研究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1AB474A-80A1-4665-9898-5899DE33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428938"/>
            <a:ext cx="10515600" cy="4856163"/>
          </a:xfrm>
        </p:spPr>
        <p:txBody>
          <a:bodyPr/>
          <a:lstStyle/>
          <a:p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EmoElicitor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CEC7E01E-B305-4931-BF51-B925C7CB7CBA}"/>
              </a:ext>
            </a:extLst>
          </p:cNvPr>
          <p:cNvSpPr txBox="1"/>
          <p:nvPr/>
        </p:nvSpPr>
        <p:spPr>
          <a:xfrm>
            <a:off x="736600" y="6285101"/>
            <a:ext cx="10896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Shifeng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Shi Feng,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Kaisong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Yifei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Weichao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Wang: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EmoElicitor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Open Domain Response Generation Model with User Emotional Reaction Awareness. IJCAI 2020 (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CCF A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DB562664-B15E-4989-A61E-934FF495C97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61" t="6951" r="4754" b="17113"/>
          <a:stretch>
            <a:fillRect/>
          </a:stretch>
        </p:blipFill>
        <p:spPr>
          <a:xfrm>
            <a:off x="3982402" y="1784031"/>
            <a:ext cx="8011478" cy="4134486"/>
          </a:xfrm>
          <a:prstGeom prst="rect">
            <a:avLst/>
          </a:prstGeom>
          <a:ln>
            <a:noFill/>
          </a:ln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B3E7AD12-28FB-45DC-9948-F040950AAF7A}"/>
              </a:ext>
            </a:extLst>
          </p:cNvPr>
          <p:cNvSpPr txBox="1"/>
          <p:nvPr/>
        </p:nvSpPr>
        <p:spPr>
          <a:xfrm>
            <a:off x="655320" y="2449528"/>
            <a:ext cx="3550920" cy="250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主要架构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预训练语言模型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XLNet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Transformer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编码器解码器架构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变分循环神经网络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VRNN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新型损失函数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788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800BB1-C274-4DEC-8353-5D614B00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299719"/>
            <a:ext cx="10515600" cy="76263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面向用户情绪激励的回复生成技术研究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1AB474A-80A1-4665-9898-5899DE33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148080"/>
            <a:ext cx="10515600" cy="48561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训练数据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Twitter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137421/4661/4739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对话作为训练集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验证集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测试集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情感标签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58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类常用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emoji(                                         ...)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CEC7E01E-B305-4931-BF51-B925C7CB7CBA}"/>
              </a:ext>
            </a:extLst>
          </p:cNvPr>
          <p:cNvSpPr txBox="1"/>
          <p:nvPr/>
        </p:nvSpPr>
        <p:spPr>
          <a:xfrm>
            <a:off x="736600" y="6285101"/>
            <a:ext cx="10896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Shifeng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Shi Feng,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Kaisong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Yifei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Weichao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Wang: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EmoElicitor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An Open Domain Response Generation Model with User Emotional Reaction Awareness. IJCAI 2020 (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CCF A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xmlns="" id="{7C7E17DE-4879-446A-BF5F-F0D333136E3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82891" y="2550705"/>
            <a:ext cx="2846689" cy="3864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ABBF3D3-08B2-4C89-9EEA-5513FA70C2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8360" y="3037095"/>
            <a:ext cx="10896597" cy="310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382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800BB1-C274-4DEC-8353-5D614B00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299719"/>
            <a:ext cx="10515600" cy="76263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答案指导的开放域对话问题生成技术研究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1AB474A-80A1-4665-9898-5899DE33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219200"/>
            <a:ext cx="10515600" cy="4856163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赋予聊天机器人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生成问题的能力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可以主动与用户进行交互，从而与用户建立紧密的联结。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CEC7E01E-B305-4931-BF51-B925C7CB7CBA}"/>
              </a:ext>
            </a:extLst>
          </p:cNvPr>
          <p:cNvSpPr txBox="1"/>
          <p:nvPr/>
        </p:nvSpPr>
        <p:spPr>
          <a:xfrm>
            <a:off x="736600" y="6285101"/>
            <a:ext cx="10896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Weichao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 Shi Feng,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Yifei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Zhang: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Answer-guided and Semantic Coherent Question Generation in Open-domain Conversation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EMNLP 2019 (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CCF B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6FF3066D-D325-4ED1-8FE1-6627E057B172}"/>
              </a:ext>
            </a:extLst>
          </p:cNvPr>
          <p:cNvSpPr txBox="1"/>
          <p:nvPr/>
        </p:nvSpPr>
        <p:spPr>
          <a:xfrm>
            <a:off x="715606" y="2407455"/>
            <a:ext cx="4593379" cy="124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现有的对话问题生成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空泛无意义的问题语句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语义偏离的问题语句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xmlns="" id="{50DBF228-7940-4B05-A2D0-E83E4132FE81}"/>
              </a:ext>
            </a:extLst>
          </p:cNvPr>
          <p:cNvSpPr txBox="1"/>
          <p:nvPr/>
        </p:nvSpPr>
        <p:spPr>
          <a:xfrm>
            <a:off x="678433" y="4161489"/>
            <a:ext cx="4593379" cy="1661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答案指导的问题生成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借助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答案语句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丰富的语义信息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结合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强化学习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框架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结合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生成对抗网络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框架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E2BC0C52-DAEC-43CD-BB61-8CBEDF6FF6F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9853" y="2139524"/>
            <a:ext cx="6445547" cy="393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414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800BB1-C274-4DEC-8353-5D614B00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299719"/>
            <a:ext cx="10515600" cy="76263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答案指导的开放域对话问题生成技术研究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1AB474A-80A1-4665-9898-5899DE33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428938"/>
            <a:ext cx="10515600" cy="4856163"/>
          </a:xfrm>
        </p:spPr>
        <p:txBody>
          <a:bodyPr/>
          <a:lstStyle/>
          <a:p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B3E7AD12-28FB-45DC-9948-F040950AAF7A}"/>
              </a:ext>
            </a:extLst>
          </p:cNvPr>
          <p:cNvSpPr txBox="1"/>
          <p:nvPr/>
        </p:nvSpPr>
        <p:spPr>
          <a:xfrm>
            <a:off x="1097332" y="1115509"/>
            <a:ext cx="4897068" cy="1674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主要架构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融入问题类型信息的变分自编码器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基于强化学习的变分自编码器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基于生成对抗网络的变分自编码器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D9566D71-4D43-4DB1-874A-0109CA0EC509}"/>
              </a:ext>
            </a:extLst>
          </p:cNvPr>
          <p:cNvSpPr txBox="1"/>
          <p:nvPr/>
        </p:nvSpPr>
        <p:spPr>
          <a:xfrm>
            <a:off x="736600" y="6285101"/>
            <a:ext cx="10896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Weichao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 Shi Feng,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Yifei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Zhang: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Answer-guided and Semantic Coherent Question Generation in Open-domain Conversation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EMNLP 2019 (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CCF B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9AA589E-BE4B-4467-BFE2-724B556BCD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6195" y="2910780"/>
            <a:ext cx="4203829" cy="30111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AC5E3C4-E4D9-4D9E-9274-5EA092C2DF8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1794" y="1281408"/>
            <a:ext cx="3758830" cy="20179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96FA4985-AC74-49B7-994B-0CFC2B6B7CC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9663" y="4159672"/>
            <a:ext cx="3550960" cy="159116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BA1C6A0E-A3AA-40FD-9595-96687C076318}"/>
              </a:ext>
            </a:extLst>
          </p:cNvPr>
          <p:cNvSpPr txBox="1"/>
          <p:nvPr/>
        </p:nvSpPr>
        <p:spPr>
          <a:xfrm>
            <a:off x="2308652" y="5847697"/>
            <a:ext cx="2460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Qt-CVAE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62E44E4E-DE4F-48B2-AC07-AA87A9185356}"/>
              </a:ext>
            </a:extLst>
          </p:cNvPr>
          <p:cNvSpPr txBox="1"/>
          <p:nvPr/>
        </p:nvSpPr>
        <p:spPr>
          <a:xfrm>
            <a:off x="7860228" y="3378623"/>
            <a:ext cx="2460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RL-CVAE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B59BC877-2D5F-4411-8D4D-2BC2CC137BA6}"/>
              </a:ext>
            </a:extLst>
          </p:cNvPr>
          <p:cNvSpPr txBox="1"/>
          <p:nvPr/>
        </p:nvSpPr>
        <p:spPr>
          <a:xfrm>
            <a:off x="7964441" y="5797838"/>
            <a:ext cx="2460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A-CVAE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xmlns="" val="127355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800BB1-C274-4DEC-8353-5D614B00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299719"/>
            <a:ext cx="10515600" cy="76263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答案指导的开放域对话问题生成技术研究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1AB474A-80A1-4665-9898-5899DE33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148080"/>
            <a:ext cx="10515600" cy="4856163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训练数据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Reddit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1,104,345/30,000/30,000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对话作为训练集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验证集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测试集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数据形式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上下文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问题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答案</a:t>
            </a:r>
          </a:p>
          <a:p>
            <a:pPr lvl="1"/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8BE167B0-A8C4-4746-B7FE-77453F50A5A2}"/>
              </a:ext>
            </a:extLst>
          </p:cNvPr>
          <p:cNvSpPr txBox="1"/>
          <p:nvPr/>
        </p:nvSpPr>
        <p:spPr>
          <a:xfrm>
            <a:off x="736600" y="6285101"/>
            <a:ext cx="10896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Weichao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 Shi Feng,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Yifei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Zhang: </a:t>
            </a:r>
            <a:r>
              <a:rPr lang="en-US" altLang="zh-CN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Answer-guided and Semantic Coherent Question Generation in Open-domain Conversation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EMNLP 2019 (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CCF B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695F943-552B-44F2-8E4C-E05AAD09BBC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495" y="3159128"/>
            <a:ext cx="4782270" cy="28196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23F098A-B0FA-4E8E-AF5B-1097910F9F4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73452" y="3140276"/>
            <a:ext cx="5233720" cy="28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5561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5111B9-2896-45DD-99FD-449D97887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3115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2020</a:t>
            </a:r>
            <a:r>
              <a:rPr lang="zh-CN" alt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年</a:t>
            </a:r>
            <a:r>
              <a:rPr lang="en-US" altLang="zh-CN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隶书" pitchFamily="49" charset="-122"/>
                <a:cs typeface="Times New Roman" pitchFamily="18" charset="0"/>
              </a:rPr>
              <a:t>-2021</a:t>
            </a:r>
            <a:r>
              <a:rPr lang="zh-CN" altLang="en-US" sz="4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年成果汇总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FA37CCE-D2BC-4610-A265-12AF215EE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800"/>
            <a:ext cx="11181080" cy="5303520"/>
          </a:xfrm>
        </p:spPr>
        <p:txBody>
          <a:bodyPr>
            <a:normAutofit fontScale="92500"/>
          </a:bodyPr>
          <a:lstStyle/>
          <a:p>
            <a:pPr marL="357188" indent="-357188">
              <a:lnSpc>
                <a:spcPct val="150000"/>
              </a:lnSpc>
              <a:buSzPct val="116000"/>
              <a:buBlip>
                <a:blip r:embed="rId2"/>
              </a:buBlip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在研项目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时高精度动态学术画像构建技术，国家重点研发项目（子课题）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基于社会媒体挖掘的多样化社交关系主动学习，国家自然科学基金面上项目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 面向情感交互的人机对话文本生成技术研究，国家自然科学基金面上项目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57188" indent="-357188">
              <a:lnSpc>
                <a:spcPct val="150000"/>
              </a:lnSpc>
              <a:buSzPct val="116000"/>
              <a:buBlip>
                <a:blip r:embed="rId2"/>
              </a:buBlip>
            </a:pP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发表</a:t>
            </a:r>
            <a:r>
              <a:rPr lang="en-US" altLang="zh-CN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录用论文</a:t>
            </a:r>
            <a:endParaRPr lang="en-US" altLang="zh-CN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CCF </a:t>
            </a:r>
            <a:r>
              <a:rPr lang="en-US" altLang="zh-CN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A</a:t>
            </a:r>
            <a:r>
              <a:rPr lang="zh-CN" altLang="en-US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类论文</a:t>
            </a:r>
            <a:r>
              <a:rPr lang="en-US" altLang="zh-CN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5</a:t>
            </a:r>
            <a:r>
              <a:rPr lang="zh-CN" altLang="en-US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篇 </a:t>
            </a:r>
            <a:r>
              <a:rPr lang="en-US" altLang="zh-CN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(WWW2020, IJCAI2020, AAAI2021, </a:t>
            </a:r>
            <a:r>
              <a:rPr lang="en-US" altLang="zh-CN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ACL2021×2</a:t>
            </a:r>
            <a:r>
              <a:rPr lang="en-US" altLang="zh-CN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CCF </a:t>
            </a:r>
            <a:r>
              <a:rPr lang="en-US" altLang="zh-CN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B</a:t>
            </a:r>
            <a:r>
              <a:rPr lang="zh-CN" altLang="en-US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类</a:t>
            </a:r>
            <a:r>
              <a:rPr lang="zh-CN" altLang="en-US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论文</a:t>
            </a:r>
            <a:r>
              <a:rPr lang="en-US" altLang="zh-CN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7</a:t>
            </a:r>
            <a:r>
              <a:rPr lang="zh-CN" altLang="en-US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篇  </a:t>
            </a:r>
            <a:r>
              <a:rPr lang="en-US" altLang="zh-CN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(DASFAA2020, TMM, DASFAA2021, </a:t>
            </a:r>
            <a:r>
              <a:rPr lang="en-US" altLang="zh-CN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TNNLS, </a:t>
            </a:r>
            <a:r>
              <a:rPr lang="en-US" altLang="zh-CN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CIKM2021×3</a:t>
            </a:r>
            <a:r>
              <a:rPr lang="en-US" altLang="zh-CN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)</a:t>
            </a:r>
            <a:endParaRPr lang="en-US" altLang="zh-CN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  SCI</a:t>
            </a:r>
            <a:r>
              <a:rPr lang="zh-CN" altLang="en-US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论文 </a:t>
            </a:r>
            <a:r>
              <a:rPr lang="en-US" altLang="zh-CN" dirty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8</a:t>
            </a:r>
            <a:r>
              <a:rPr lang="zh-CN" altLang="en-US" dirty="0" smtClean="0">
                <a:latin typeface="Times New Roman" pitchFamily="18" charset="0"/>
                <a:ea typeface="楷体" panose="02010609060101010101" pitchFamily="49" charset="-122"/>
                <a:cs typeface="Times New Roman" pitchFamily="18" charset="0"/>
              </a:rPr>
              <a:t>篇</a:t>
            </a:r>
            <a:endParaRPr lang="en-US" altLang="zh-CN" dirty="0">
              <a:latin typeface="Times New Roman" pitchFamily="18" charset="0"/>
              <a:ea typeface="楷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CC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9207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800BB1-C274-4DEC-8353-5D614B00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299719"/>
            <a:ext cx="10515600" cy="76263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基于对抗生成网络的个性化回复生成技术研究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1AB474A-80A1-4665-9898-5899DE33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219200"/>
            <a:ext cx="10515600" cy="4856163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赋予聊天机器人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性格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，并在生成回复中保持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性格的一致性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是当前的研究热点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CEC7E01E-B305-4931-BF51-B925C7CB7CBA}"/>
              </a:ext>
            </a:extLst>
          </p:cNvPr>
          <p:cNvSpPr txBox="1"/>
          <p:nvPr/>
        </p:nvSpPr>
        <p:spPr>
          <a:xfrm>
            <a:off x="736600" y="6285101"/>
            <a:ext cx="10896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Pengcheng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Shi Feng,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Yifei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Ge Yu: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PersonaGAN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Personalized Response Generation via Generative Adversarial Networks. DASFAA 2020 (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CCF B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6FF3066D-D325-4ED1-8FE1-6627E057B172}"/>
              </a:ext>
            </a:extLst>
          </p:cNvPr>
          <p:cNvSpPr txBox="1"/>
          <p:nvPr/>
        </p:nvSpPr>
        <p:spPr>
          <a:xfrm>
            <a:off x="754562" y="4023507"/>
            <a:ext cx="4593379" cy="2077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主要挑战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非结构化性格的表征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生成回复中合适性格的选择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对话上下文的建模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避免简短、枯燥的回复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5E3223F-4EEE-4126-8DDD-F36E94425EF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29979" y="2302277"/>
            <a:ext cx="6620568" cy="35687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FE8C0EC7-D1D9-4828-A71E-20BC07CCF9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29705"/>
          <a:stretch/>
        </p:blipFill>
        <p:spPr>
          <a:xfrm>
            <a:off x="939800" y="2357765"/>
            <a:ext cx="4222904" cy="11811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2AB66431-B044-43C2-A5F8-C0FFE19D69E0}"/>
              </a:ext>
            </a:extLst>
          </p:cNvPr>
          <p:cNvSpPr txBox="1"/>
          <p:nvPr/>
        </p:nvSpPr>
        <p:spPr>
          <a:xfrm>
            <a:off x="1109532" y="3511106"/>
            <a:ext cx="384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Persona-Chat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数据集中性格描述语句</a:t>
            </a:r>
          </a:p>
        </p:txBody>
      </p:sp>
    </p:spTree>
    <p:extLst>
      <p:ext uri="{BB962C8B-B14F-4D97-AF65-F5344CB8AC3E}">
        <p14:creationId xmlns:p14="http://schemas.microsoft.com/office/powerpoint/2010/main" xmlns="" val="44574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800BB1-C274-4DEC-8353-5D614B00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299719"/>
            <a:ext cx="10515600" cy="76263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基于对抗生成网络的个性化回复生成技术研究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CEC7E01E-B305-4931-BF51-B925C7CB7CBA}"/>
              </a:ext>
            </a:extLst>
          </p:cNvPr>
          <p:cNvSpPr txBox="1"/>
          <p:nvPr/>
        </p:nvSpPr>
        <p:spPr>
          <a:xfrm>
            <a:off x="736600" y="6285101"/>
            <a:ext cx="10896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Pengcheng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Shi Feng,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Yifei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Ge Yu: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PersonaGAN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Personalized Response Generation via Generative Adversarial Networks. DASFAA 2020 (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CCF B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6FF3066D-D325-4ED1-8FE1-6627E057B172}"/>
              </a:ext>
            </a:extLst>
          </p:cNvPr>
          <p:cNvSpPr txBox="1"/>
          <p:nvPr/>
        </p:nvSpPr>
        <p:spPr>
          <a:xfrm>
            <a:off x="81280" y="1412108"/>
            <a:ext cx="4593379" cy="2077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生成器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层次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GRU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对话上下文表征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层次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GRU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个性表征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后验选择机制指导个性选择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个性与上下文输入解码器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B068EA15-5BDB-4223-8D1F-55211E0669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82720" y="1774589"/>
            <a:ext cx="8026400" cy="4250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B567DE5F-F0D2-4518-ABB7-C1666409D94A}"/>
              </a:ext>
            </a:extLst>
          </p:cNvPr>
          <p:cNvSpPr txBox="1"/>
          <p:nvPr/>
        </p:nvSpPr>
        <p:spPr>
          <a:xfrm>
            <a:off x="81280" y="3837588"/>
            <a:ext cx="4593379" cy="1661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鉴别器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transformer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的匹配模型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计算生成回复与上文和个性的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匹配分数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138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800BB1-C274-4DEC-8353-5D614B00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299719"/>
            <a:ext cx="10515600" cy="76263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多通道图神经网络的多模态情感分析</a:t>
            </a:r>
            <a:endParaRPr lang="en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1AB474A-80A1-4665-9898-5899DE33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219200"/>
            <a:ext cx="11192692" cy="4856163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多模态是指不同形式的数据，如文本、图像、音频、视频等。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社交媒体的蓬勃发展，多模态数据的爆炸式增长，如抖音、快手等平台上的短视频数据，朋友圈中的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图文表达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等。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多模态数据分析应运而生，如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多模态情感分析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等。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CEC7E01E-B305-4931-BF51-B925C7CB7CBA}"/>
              </a:ext>
            </a:extLst>
          </p:cNvPr>
          <p:cNvSpPr txBox="1"/>
          <p:nvPr/>
        </p:nvSpPr>
        <p:spPr>
          <a:xfrm>
            <a:off x="736600" y="6285101"/>
            <a:ext cx="108965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Xiaocui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Yang, Shi Feng,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Yifei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Wang. Multimodal Sentiment Detection Based on Multi-channel Graph Neural Networks. ACL 2021. 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(CCF A) </a:t>
            </a: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图片 39" descr="一群人站在沙滩上&#10;&#10;描述已自动生成">
            <a:extLst>
              <a:ext uri="{FF2B5EF4-FFF2-40B4-BE49-F238E27FC236}">
                <a16:creationId xmlns:a16="http://schemas.microsoft.com/office/drawing/2014/main" xmlns="" id="{1817B6E5-4DBA-5C42-A018-51E61F19973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765" y="3259093"/>
            <a:ext cx="3104701" cy="2033167"/>
          </a:xfrm>
          <a:prstGeom prst="rect">
            <a:avLst/>
          </a:prstGeom>
        </p:spPr>
      </p:pic>
      <p:pic>
        <p:nvPicPr>
          <p:cNvPr id="41" name="图片 40" descr="沙滩上的风景&#10;&#10;描述已自动生成">
            <a:extLst>
              <a:ext uri="{FF2B5EF4-FFF2-40B4-BE49-F238E27FC236}">
                <a16:creationId xmlns:a16="http://schemas.microsoft.com/office/drawing/2014/main" xmlns="" id="{6E4044BD-2A39-7C46-9500-F9E344AF67E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23477" y="3282574"/>
            <a:ext cx="3618938" cy="2033383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6DD66AF6-52F1-3B44-869E-9C3C55F9EE8A}"/>
              </a:ext>
            </a:extLst>
          </p:cNvPr>
          <p:cNvSpPr/>
          <p:nvPr/>
        </p:nvSpPr>
        <p:spPr>
          <a:xfrm>
            <a:off x="736600" y="5490588"/>
            <a:ext cx="35357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We have a fun day on the beach! (</a:t>
            </a:r>
            <a:r>
              <a:rPr lang="en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124C2E2E-C611-DC4B-BB46-F6C26E6121B8}"/>
              </a:ext>
            </a:extLst>
          </p:cNvPr>
          <p:cNvSpPr/>
          <p:nvPr/>
        </p:nvSpPr>
        <p:spPr>
          <a:xfrm>
            <a:off x="4423186" y="5514069"/>
            <a:ext cx="43368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We have a nice day on a deserted beach. (</a:t>
            </a:r>
            <a:r>
              <a:rPr lang="en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9B7CAFAF-6E80-A248-BFDC-431B78F61411}"/>
              </a:ext>
            </a:extLst>
          </p:cNvPr>
          <p:cNvSpPr/>
          <p:nvPr/>
        </p:nvSpPr>
        <p:spPr>
          <a:xfrm>
            <a:off x="8488107" y="3259093"/>
            <a:ext cx="3441185" cy="2436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输入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：文本 </a:t>
            </a: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+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图像</a:t>
            </a:r>
            <a:endParaRPr lang="en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输出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情绪</a:t>
            </a:r>
            <a:r>
              <a:rPr lang="en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(Angry, Bored, Calm, Fear, Happy, Love, Sad) </a:t>
            </a:r>
            <a:r>
              <a:rPr lang="zh-CN" altLang="e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情感 </a:t>
            </a:r>
            <a:r>
              <a:rPr lang="en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(Positive, Neutral, Negative).</a:t>
            </a:r>
            <a:endParaRPr lang="en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0660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800BB1-C274-4DEC-8353-5D614B00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124194"/>
            <a:ext cx="10515600" cy="76263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多通道图神经网络的多模态情感分析</a:t>
            </a:r>
            <a:endParaRPr lang="en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1AB474A-80A1-4665-9898-5899DE33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64" y="784216"/>
            <a:ext cx="2569386" cy="5365860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MGNNS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主要架构（水平方向：多通道；竖直方向的多模块）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水平方向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三个通道的多模态数据（文本通道，图像场景通道，图像物体通道）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竖直方向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三个模块处理不同模态数据（编码阶段，多通图神经网络阶段，多模态交互阶段）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CEC7E01E-B305-4931-BF51-B925C7CB7CBA}"/>
              </a:ext>
            </a:extLst>
          </p:cNvPr>
          <p:cNvSpPr txBox="1"/>
          <p:nvPr/>
        </p:nvSpPr>
        <p:spPr>
          <a:xfrm>
            <a:off x="736600" y="6285101"/>
            <a:ext cx="108965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Xiaocui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Yang, Shi Feng,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Yifei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Wang. Multimodal Sentiment Detection Based on Multi-channel Graph Neural Networks. ACL 2021. 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(CCF A) </a:t>
            </a: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1CFE4FE7-9F56-DF4F-902C-EC4399F435F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69017" y="1002418"/>
            <a:ext cx="8686590" cy="45043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F2EA5A91-A784-0D4E-9E71-0B2121D01181}"/>
              </a:ext>
            </a:extLst>
          </p:cNvPr>
          <p:cNvSpPr txBox="1"/>
          <p:nvPr/>
        </p:nvSpPr>
        <p:spPr>
          <a:xfrm>
            <a:off x="3558324" y="4515156"/>
            <a:ext cx="2155953" cy="1453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这里是你的图片标题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676D653C-7844-D94A-A8F6-3140025EF606}"/>
              </a:ext>
            </a:extLst>
          </p:cNvPr>
          <p:cNvSpPr/>
          <p:nvPr/>
        </p:nvSpPr>
        <p:spPr>
          <a:xfrm>
            <a:off x="3269016" y="1476202"/>
            <a:ext cx="2815508" cy="408289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5573839F-D1F4-D94B-A4F2-4B2C13EB735E}"/>
              </a:ext>
            </a:extLst>
          </p:cNvPr>
          <p:cNvSpPr txBox="1"/>
          <p:nvPr/>
        </p:nvSpPr>
        <p:spPr>
          <a:xfrm>
            <a:off x="3269016" y="1754706"/>
            <a:ext cx="1603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Image-Scene</a:t>
            </a:r>
            <a:endParaRPr kumimoji="1"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C8692E4B-35D1-0240-9CCA-1DE1817EC359}"/>
              </a:ext>
            </a:extLst>
          </p:cNvPr>
          <p:cNvSpPr/>
          <p:nvPr/>
        </p:nvSpPr>
        <p:spPr>
          <a:xfrm>
            <a:off x="6084525" y="2022216"/>
            <a:ext cx="3169993" cy="353687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D11B64EB-A047-EA44-A968-20CC0A20009E}"/>
              </a:ext>
            </a:extLst>
          </p:cNvPr>
          <p:cNvSpPr txBox="1"/>
          <p:nvPr/>
        </p:nvSpPr>
        <p:spPr>
          <a:xfrm>
            <a:off x="6218346" y="2190675"/>
            <a:ext cx="749743" cy="325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67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kumimoji="1" lang="zh-CN" altLang="en-US" sz="2133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A7158E2F-6C8E-CD45-B448-58903D5D2AFA}"/>
              </a:ext>
            </a:extLst>
          </p:cNvPr>
          <p:cNvSpPr/>
          <p:nvPr/>
        </p:nvSpPr>
        <p:spPr>
          <a:xfrm>
            <a:off x="9254518" y="1476202"/>
            <a:ext cx="2815118" cy="408289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9EBC95CA-8EFF-D247-B764-34BCDE36A432}"/>
              </a:ext>
            </a:extLst>
          </p:cNvPr>
          <p:cNvSpPr txBox="1"/>
          <p:nvPr/>
        </p:nvSpPr>
        <p:spPr>
          <a:xfrm>
            <a:off x="10450367" y="1754706"/>
            <a:ext cx="1603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Image-Object</a:t>
            </a:r>
            <a:endParaRPr kumimoji="1"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xmlns="" id="{B5ECBB3F-0041-4845-A3BF-2699EFF04765}"/>
              </a:ext>
            </a:extLst>
          </p:cNvPr>
          <p:cNvCxnSpPr>
            <a:cxnSpLocks/>
          </p:cNvCxnSpPr>
          <p:nvPr/>
        </p:nvCxnSpPr>
        <p:spPr>
          <a:xfrm>
            <a:off x="2766469" y="5952819"/>
            <a:ext cx="9303168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8C080769-D0AF-8E4E-8A37-E86F1EA7735E}"/>
              </a:ext>
            </a:extLst>
          </p:cNvPr>
          <p:cNvSpPr txBox="1"/>
          <p:nvPr/>
        </p:nvSpPr>
        <p:spPr>
          <a:xfrm>
            <a:off x="6799095" y="5613128"/>
            <a:ext cx="1995086" cy="325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67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Multi-channel</a:t>
            </a:r>
            <a:endParaRPr kumimoji="1" lang="zh-CN" altLang="en-US" sz="1867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xmlns="" id="{A13078BC-5CD7-1946-87FD-90F064A28B80}"/>
              </a:ext>
            </a:extLst>
          </p:cNvPr>
          <p:cNvCxnSpPr>
            <a:cxnSpLocks/>
          </p:cNvCxnSpPr>
          <p:nvPr/>
        </p:nvCxnSpPr>
        <p:spPr>
          <a:xfrm flipV="1">
            <a:off x="2766469" y="916343"/>
            <a:ext cx="0" cy="50364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695B7085-4B40-EE49-B6DF-BCC10ECBCB65}"/>
              </a:ext>
            </a:extLst>
          </p:cNvPr>
          <p:cNvSpPr txBox="1"/>
          <p:nvPr/>
        </p:nvSpPr>
        <p:spPr>
          <a:xfrm>
            <a:off x="2805779" y="784216"/>
            <a:ext cx="1252353" cy="325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67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kumimoji="1" lang="zh-CN" altLang="en-US" sz="24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E75573A8-566C-C640-A856-463E1B492869}"/>
              </a:ext>
            </a:extLst>
          </p:cNvPr>
          <p:cNvSpPr/>
          <p:nvPr/>
        </p:nvSpPr>
        <p:spPr>
          <a:xfrm>
            <a:off x="3269015" y="4632434"/>
            <a:ext cx="8800619" cy="897980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42A81A9A-4A7F-8747-AEF6-9122CC34DEA1}"/>
              </a:ext>
            </a:extLst>
          </p:cNvPr>
          <p:cNvSpPr txBox="1"/>
          <p:nvPr/>
        </p:nvSpPr>
        <p:spPr>
          <a:xfrm>
            <a:off x="2696934" y="5165326"/>
            <a:ext cx="114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Encoding</a:t>
            </a:r>
            <a:endParaRPr kumimoji="1" lang="zh-CN" alt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AA2D3D0F-4429-6D49-8F06-CF88560C6036}"/>
              </a:ext>
            </a:extLst>
          </p:cNvPr>
          <p:cNvSpPr/>
          <p:nvPr/>
        </p:nvSpPr>
        <p:spPr>
          <a:xfrm>
            <a:off x="3269016" y="2007300"/>
            <a:ext cx="8785016" cy="2681858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7ED1D04B-BA09-DD48-A932-ECDF4781BB75}"/>
              </a:ext>
            </a:extLst>
          </p:cNvPr>
          <p:cNvSpPr txBox="1"/>
          <p:nvPr/>
        </p:nvSpPr>
        <p:spPr>
          <a:xfrm>
            <a:off x="2668712" y="3254581"/>
            <a:ext cx="14294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Multi-channel GNN</a:t>
            </a:r>
            <a:endParaRPr kumimoji="1" lang="zh-CN" altLang="en-US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03CDDC09-602E-2E44-9B07-99DAF4B5B3BF}"/>
              </a:ext>
            </a:extLst>
          </p:cNvPr>
          <p:cNvSpPr/>
          <p:nvPr/>
        </p:nvSpPr>
        <p:spPr>
          <a:xfrm>
            <a:off x="3269016" y="1462441"/>
            <a:ext cx="8800618" cy="531098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C786A0CB-296D-B74A-A313-706C8A903DAC}"/>
              </a:ext>
            </a:extLst>
          </p:cNvPr>
          <p:cNvSpPr txBox="1"/>
          <p:nvPr/>
        </p:nvSpPr>
        <p:spPr>
          <a:xfrm>
            <a:off x="2469493" y="1592668"/>
            <a:ext cx="2743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Multimodal Interaction</a:t>
            </a:r>
            <a:endParaRPr kumimoji="1" lang="zh-CN" altLang="en-US" sz="16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194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/>
      <p:bldP spid="14" grpId="1"/>
      <p:bldP spid="15" grpId="0" animBg="1"/>
      <p:bldP spid="15" grpId="1" animBg="1"/>
      <p:bldP spid="16" grpId="0"/>
      <p:bldP spid="16" grpId="1"/>
      <p:bldP spid="17" grpId="0" animBg="1"/>
      <p:bldP spid="17" grpId="1" animBg="1"/>
      <p:bldP spid="18" grpId="0"/>
      <p:bldP spid="18" grpId="1"/>
      <p:bldP spid="20" grpId="0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800BB1-C274-4DEC-8353-5D614B00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299719"/>
            <a:ext cx="10515600" cy="76263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多通道图神经网络的多模态情感分析</a:t>
            </a:r>
            <a:endParaRPr lang="en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1AB474A-80A1-4665-9898-5899DE33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219200"/>
            <a:ext cx="11192692" cy="4856163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数据集：来自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Twitter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的多模态情感数据集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MVSA-Single, MVSA-Multiple),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和来自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Tumblr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的多模态情绪数据集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TumEmo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CEC7E01E-B305-4931-BF51-B925C7CB7CBA}"/>
              </a:ext>
            </a:extLst>
          </p:cNvPr>
          <p:cNvSpPr txBox="1"/>
          <p:nvPr/>
        </p:nvSpPr>
        <p:spPr>
          <a:xfrm>
            <a:off x="736600" y="6285101"/>
            <a:ext cx="108965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Xiaocui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Yang, Shi Feng,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Yifei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Wang. Multimodal Sentiment Detection Based on Multi-channel Graph Neural Networks. ACL 2021. 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(CCF A) </a:t>
            </a:r>
          </a:p>
          <a:p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558D5416-C67F-6F4F-A046-0FB9A623989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0578" y="2138427"/>
            <a:ext cx="7621627" cy="412968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BF6D7B06-128F-DA4D-AEC3-0CAF7DCF9CDD}"/>
              </a:ext>
            </a:extLst>
          </p:cNvPr>
          <p:cNvSpPr/>
          <p:nvPr/>
        </p:nvSpPr>
        <p:spPr>
          <a:xfrm>
            <a:off x="3027326" y="5849045"/>
            <a:ext cx="6315144" cy="3311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7518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800BB1-C274-4DEC-8353-5D614B00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99" y="299719"/>
            <a:ext cx="11072223" cy="76263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用户生成文本的片段水平的情绪原因提取技术研究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1AB474A-80A1-4665-9898-5899DE33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219200"/>
            <a:ext cx="10515600" cy="4856163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情绪原因分析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从用户生成的带有情绪色彩的文本中挖掘用户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产生情绪的原因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；是当前研究热点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CEC7E01E-B305-4931-BF51-B925C7CB7CBA}"/>
              </a:ext>
            </a:extLst>
          </p:cNvPr>
          <p:cNvSpPr txBox="1"/>
          <p:nvPr/>
        </p:nvSpPr>
        <p:spPr>
          <a:xfrm>
            <a:off x="497150" y="6285101"/>
            <a:ext cx="11136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Xiangju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 Wei Gao, Shi Feng,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Yifei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 : Boundary Detection with BERT for Span-level Emotion Cause Analysis. ACL2021(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CCF A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6FF3066D-D325-4ED1-8FE1-6627E057B172}"/>
              </a:ext>
            </a:extLst>
          </p:cNvPr>
          <p:cNvSpPr txBox="1"/>
          <p:nvPr/>
        </p:nvSpPr>
        <p:spPr>
          <a:xfrm>
            <a:off x="736600" y="2328195"/>
            <a:ext cx="5388992" cy="214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现有的情绪原因分析存在问题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大多数模型基于子句水平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情绪原因不准确、产生歧义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现存的细粒度的情绪原因分析模型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—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基于人工提取特征、泛化能力较弱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50DBF228-7940-4B05-A2D0-E83E4132FE81}"/>
              </a:ext>
            </a:extLst>
          </p:cNvPr>
          <p:cNvSpPr txBox="1"/>
          <p:nvPr/>
        </p:nvSpPr>
        <p:spPr>
          <a:xfrm>
            <a:off x="736600" y="4627166"/>
            <a:ext cx="4593379" cy="89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片段水平的情绪原因提取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提取出精确的情绪原因内容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55666EC1-6ED9-4302-8A07-F1DAAA35FF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21461" y="2332935"/>
            <a:ext cx="893862" cy="893862"/>
          </a:xfrm>
          <a:prstGeom prst="ellipse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7D1C6BA4-9EB9-412A-B5FD-453563079419}"/>
              </a:ext>
            </a:extLst>
          </p:cNvPr>
          <p:cNvSpPr txBox="1"/>
          <p:nvPr/>
        </p:nvSpPr>
        <p:spPr>
          <a:xfrm>
            <a:off x="6940281" y="3147000"/>
            <a:ext cx="89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用户</a:t>
            </a:r>
          </a:p>
        </p:txBody>
      </p:sp>
      <p:sp>
        <p:nvSpPr>
          <p:cNvPr id="5" name="矩形 4"/>
          <p:cNvSpPr/>
          <p:nvPr/>
        </p:nvSpPr>
        <p:spPr>
          <a:xfrm>
            <a:off x="7823261" y="2169953"/>
            <a:ext cx="36574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“有钱了也不能乱花”，以前有老彩民说过一句话，“</a:t>
            </a:r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中大奖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带给自己</a:t>
            </a:r>
            <a:r>
              <a:rPr lang="zh-CN" altLang="en-US" dirty="0">
                <a:solidFill>
                  <a:srgbClr val="FF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喜悦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的同时也将带来不少麻烦”。据了解，梁先生的小孩目前还在读中学。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7D1C6BA4-9EB9-412A-B5FD-453563079419}"/>
              </a:ext>
            </a:extLst>
          </p:cNvPr>
          <p:cNvSpPr txBox="1"/>
          <p:nvPr/>
        </p:nvSpPr>
        <p:spPr>
          <a:xfrm>
            <a:off x="6821461" y="4019178"/>
            <a:ext cx="114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情绪词语</a:t>
            </a:r>
          </a:p>
        </p:txBody>
      </p:sp>
      <p:sp>
        <p:nvSpPr>
          <p:cNvPr id="10" name="矩形 9"/>
          <p:cNvSpPr/>
          <p:nvPr/>
        </p:nvSpPr>
        <p:spPr>
          <a:xfrm>
            <a:off x="8149096" y="401917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33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喜悦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7D1C6BA4-9EB9-412A-B5FD-453563079419}"/>
              </a:ext>
            </a:extLst>
          </p:cNvPr>
          <p:cNvSpPr txBox="1"/>
          <p:nvPr/>
        </p:nvSpPr>
        <p:spPr>
          <a:xfrm>
            <a:off x="6821461" y="4745991"/>
            <a:ext cx="114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提取内容</a:t>
            </a:r>
          </a:p>
        </p:txBody>
      </p:sp>
      <p:sp>
        <p:nvSpPr>
          <p:cNvPr id="12" name="矩形 11"/>
          <p:cNvSpPr/>
          <p:nvPr/>
        </p:nvSpPr>
        <p:spPr>
          <a:xfrm>
            <a:off x="8149096" y="475488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中大奖</a:t>
            </a:r>
          </a:p>
        </p:txBody>
      </p:sp>
    </p:spTree>
    <p:extLst>
      <p:ext uri="{BB962C8B-B14F-4D97-AF65-F5344CB8AC3E}">
        <p14:creationId xmlns:p14="http://schemas.microsoft.com/office/powerpoint/2010/main" xmlns="" val="308236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800BB1-C274-4DEC-8353-5D614B00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299719"/>
            <a:ext cx="11054806" cy="76263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用户生成文本的片段水平的情绪原因提取技术研究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1AB474A-80A1-4665-9898-5899DE33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428938"/>
            <a:ext cx="10515600" cy="4030829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编码器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BERT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（文档</a:t>
            </a:r>
            <a:r>
              <a:rPr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-Context + 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情绪</a:t>
            </a:r>
            <a:r>
              <a:rPr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-Emotion</a:t>
            </a:r>
            <a:r>
              <a:rPr lang="zh-CN" altLang="en-US" sz="1800" dirty="0">
                <a:solidFill>
                  <a:prstClr val="black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sz="1800" dirty="0">
              <a:solidFill>
                <a:prstClr val="black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xmlns="" id="{B3E7AD12-28FB-45DC-9948-F040950AAF7A}"/>
              </a:ext>
            </a:extLst>
          </p:cNvPr>
          <p:cNvSpPr txBox="1"/>
          <p:nvPr/>
        </p:nvSpPr>
        <p:spPr>
          <a:xfrm>
            <a:off x="655320" y="2618210"/>
            <a:ext cx="3550920" cy="260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解码器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序列标注模型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Softmax</a:t>
            </a:r>
            <a:endParaRPr lang="en-US" altLang="zh-CN" sz="1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CRF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GRU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开始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结束点预测模型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Pointer Network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44862" y="2529430"/>
            <a:ext cx="2805862" cy="22822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71020" y="2306936"/>
            <a:ext cx="4320980" cy="26583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93437" y="4876486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）序列标注模型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506288" y="4919130"/>
            <a:ext cx="2428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1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）开始</a:t>
            </a:r>
            <a:r>
              <a:rPr lang="en-US" altLang="zh-CN" sz="1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sz="1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结束点预测模型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CEC7E01E-B305-4931-BF51-B925C7CB7CBA}"/>
              </a:ext>
            </a:extLst>
          </p:cNvPr>
          <p:cNvSpPr txBox="1"/>
          <p:nvPr/>
        </p:nvSpPr>
        <p:spPr>
          <a:xfrm>
            <a:off x="497150" y="6285101"/>
            <a:ext cx="11136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Xiangju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 Wei Gao, Shi Feng,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Yifei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Daling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Wang : Boundary Detection with BERT for Span-level Emotion Cause Analysis. ACL2021(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CCF A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948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800BB1-C274-4DEC-8353-5D614B00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299719"/>
            <a:ext cx="10515600" cy="76263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面向知识图谱表示学习的全局图注意力技术研究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1AB474A-80A1-4665-9898-5899DE33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219200"/>
            <a:ext cx="10515600" cy="4856163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知识图谱表示学习是知识图谱领域的核心研究问题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CEC7E01E-B305-4931-BF51-B925C7CB7CBA}"/>
              </a:ext>
            </a:extLst>
          </p:cNvPr>
          <p:cNvSpPr txBox="1"/>
          <p:nvPr/>
        </p:nvSpPr>
        <p:spPr>
          <a:xfrm>
            <a:off x="736600" y="6285101"/>
            <a:ext cx="10896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242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Qian Li , </a:t>
            </a:r>
            <a:r>
              <a:rPr lang="en-US" altLang="zh-CN" sz="1400" dirty="0" err="1">
                <a:solidFill>
                  <a:srgbClr val="242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Daling</a:t>
            </a:r>
            <a:r>
              <a:rPr lang="en-US" altLang="zh-CN" sz="1400" dirty="0">
                <a:solidFill>
                  <a:srgbClr val="242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Wang, Shi Feng, Cheng </a:t>
            </a:r>
            <a:r>
              <a:rPr lang="en-US" altLang="zh-CN" sz="1400" dirty="0" err="1">
                <a:solidFill>
                  <a:srgbClr val="242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Niu</a:t>
            </a:r>
            <a:r>
              <a:rPr lang="en-US" altLang="zh-CN" sz="1400" dirty="0">
                <a:solidFill>
                  <a:srgbClr val="242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1400" dirty="0" err="1">
                <a:solidFill>
                  <a:srgbClr val="242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Yifei</a:t>
            </a:r>
            <a:r>
              <a:rPr lang="en-US" altLang="zh-CN" sz="1400" dirty="0">
                <a:solidFill>
                  <a:srgbClr val="242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Zhang: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242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Graph Attention Embedding Network for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242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 Prediction in Knowledge Graphs. IEEE Transactions on Neural Networks and Learning System (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CCF B</a:t>
            </a:r>
            <a:r>
              <a:rPr lang="en-US" altLang="zh-CN" sz="1400" dirty="0">
                <a:solidFill>
                  <a:srgbClr val="242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Q1)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6FF3066D-D325-4ED1-8FE1-6627E057B172}"/>
              </a:ext>
            </a:extLst>
          </p:cNvPr>
          <p:cNvSpPr txBox="1"/>
          <p:nvPr/>
        </p:nvSpPr>
        <p:spPr>
          <a:xfrm>
            <a:off x="736600" y="1765239"/>
            <a:ext cx="6352458" cy="124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现有的知识图谱表示学习存在的问题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无法捕获全局特征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无法捕获长距离的依赖关系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xmlns="" id="{E18CA688-874A-4AE0-B44E-B5A9D0D15E57}"/>
              </a:ext>
            </a:extLst>
          </p:cNvPr>
          <p:cNvSpPr txBox="1"/>
          <p:nvPr/>
        </p:nvSpPr>
        <p:spPr>
          <a:xfrm>
            <a:off x="736600" y="3388480"/>
            <a:ext cx="4071374" cy="2077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GGAE </a:t>
            </a:r>
            <a:r>
              <a:rPr lang="zh-CN" altLang="en-US" sz="28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</a:t>
            </a:r>
            <a:endParaRPr lang="en-US" altLang="zh-CN" sz="28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基于控制理论的路径构造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Path Construction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路径序列建模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Path Modeling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图注意力网络 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Graph Attention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66D24F0-2930-48EF-8447-71DAD53CEF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61717" y="2391892"/>
            <a:ext cx="7552074" cy="385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853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2800BB1-C274-4DEC-8353-5D614B001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299719"/>
            <a:ext cx="10515600" cy="762635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面向知识图谱表示学习的全局图注意力技术研究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1AB474A-80A1-4665-9898-5899DE33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219200"/>
            <a:ext cx="10515600" cy="4856163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训练数据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CEC7E01E-B305-4931-BF51-B925C7CB7CBA}"/>
              </a:ext>
            </a:extLst>
          </p:cNvPr>
          <p:cNvSpPr txBox="1"/>
          <p:nvPr/>
        </p:nvSpPr>
        <p:spPr>
          <a:xfrm>
            <a:off x="736600" y="6285101"/>
            <a:ext cx="108965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0" i="0" dirty="0">
                <a:solidFill>
                  <a:srgbClr val="2420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Qian Li , </a:t>
            </a:r>
            <a:r>
              <a:rPr lang="en-US" altLang="zh-CN" sz="1400" b="0" i="0" dirty="0" err="1">
                <a:solidFill>
                  <a:srgbClr val="2420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Daling</a:t>
            </a:r>
            <a:r>
              <a:rPr lang="en-US" altLang="zh-CN" sz="1400" b="0" i="0" dirty="0">
                <a:solidFill>
                  <a:srgbClr val="2420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Wang, Shi Feng, Cheng </a:t>
            </a:r>
            <a:r>
              <a:rPr lang="en-US" altLang="zh-CN" sz="1400" b="0" i="0" dirty="0" err="1">
                <a:solidFill>
                  <a:srgbClr val="2420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Niu</a:t>
            </a:r>
            <a:r>
              <a:rPr lang="en-US" altLang="zh-CN" sz="1400" b="0" i="0" dirty="0">
                <a:solidFill>
                  <a:srgbClr val="2420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altLang="zh-CN" sz="1400" b="0" i="0" dirty="0" err="1">
                <a:solidFill>
                  <a:srgbClr val="2420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Yifei</a:t>
            </a:r>
            <a:r>
              <a:rPr lang="en-US" altLang="zh-CN" sz="1400" b="0" i="0" dirty="0">
                <a:solidFill>
                  <a:srgbClr val="2420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Zhang</a:t>
            </a:r>
            <a:r>
              <a:rPr lang="en-US" altLang="zh-CN" sz="1400" dirty="0">
                <a:solidFill>
                  <a:srgbClr val="2420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rgbClr val="2420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Global Graph Attention Embedding Network for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0" i="0" dirty="0">
                <a:solidFill>
                  <a:srgbClr val="2420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Relation Prediction in Knowledge Graphs. IEEE Transactions on Neural Networks and Learning System (</a:t>
            </a:r>
            <a:r>
              <a:rPr lang="en-US" altLang="zh-CN" sz="14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CCF B</a:t>
            </a:r>
            <a:r>
              <a:rPr lang="en-US" altLang="zh-CN" sz="1400" b="0" i="0" dirty="0">
                <a:solidFill>
                  <a:srgbClr val="2420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Q1)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xmlns="" id="{6FF3066D-D325-4ED1-8FE1-6627E057B172}"/>
              </a:ext>
            </a:extLst>
          </p:cNvPr>
          <p:cNvSpPr txBox="1"/>
          <p:nvPr/>
        </p:nvSpPr>
        <p:spPr>
          <a:xfrm>
            <a:off x="736600" y="2987476"/>
            <a:ext cx="197799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结果展示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B2417AE3-B147-4371-B1E9-7116F5B978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6939" y="1734197"/>
            <a:ext cx="9725261" cy="9694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68F9C91-CCB3-4CDB-9A1C-ADDB258A89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96094" y="3376853"/>
            <a:ext cx="5777608" cy="27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52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1976</Words>
  <Application>Microsoft Office PowerPoint</Application>
  <PresentationFormat>自定义</PresentationFormat>
  <Paragraphs>208</Paragraphs>
  <Slides>21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主题​​</vt:lpstr>
      <vt:lpstr>幻灯片 1</vt:lpstr>
      <vt:lpstr>2020年-2021年成果汇总</vt:lpstr>
      <vt:lpstr>1-基于多通道图神经网络的多模态情感分析</vt:lpstr>
      <vt:lpstr>1-基于多通道图神经网络的多模态情感分析</vt:lpstr>
      <vt:lpstr>1-基于多通道图神经网络的多模态情感分析</vt:lpstr>
      <vt:lpstr>2-用户生成文本的片段水平的情绪原因提取技术研究</vt:lpstr>
      <vt:lpstr>2-用户生成文本的片段水平的情绪原因提取技术研究</vt:lpstr>
      <vt:lpstr>3-面向知识图谱表示学习的全局图注意力技术研究</vt:lpstr>
      <vt:lpstr>3-面向知识图谱表示学习的全局图注意力技术研究</vt:lpstr>
      <vt:lpstr>4-基于主动学习和图神经网络的网络表示学习技术研究</vt:lpstr>
      <vt:lpstr>5-基于自定义预训练的多轮回复选择图推理技术研究</vt:lpstr>
      <vt:lpstr>5-基于自定义预训练的多轮回复选择图推理技术研究</vt:lpstr>
      <vt:lpstr>幻灯片 13</vt:lpstr>
      <vt:lpstr>6-面向用户情绪激励的回复生成技术研究</vt:lpstr>
      <vt:lpstr>6-面向用户情绪激励的回复生成技术研究</vt:lpstr>
      <vt:lpstr>6-面向用户情绪激励的回复生成技术研究</vt:lpstr>
      <vt:lpstr>7-答案指导的开放域对话问题生成技术研究</vt:lpstr>
      <vt:lpstr>7-答案指导的开放域对话问题生成技术研究</vt:lpstr>
      <vt:lpstr>7-答案指导的开放域对话问题生成技术研究</vt:lpstr>
      <vt:lpstr>8-基于对抗生成网络的个性化回复生成技术研究</vt:lpstr>
      <vt:lpstr>8-基于对抗生成网络的个性化回复生成技术研究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数据挖掘课题组成果展</dc:title>
  <dc:creator>冯 时</dc:creator>
  <cp:lastModifiedBy>lenovo</cp:lastModifiedBy>
  <cp:revision>48</cp:revision>
  <dcterms:created xsi:type="dcterms:W3CDTF">2021-06-26T04:56:51Z</dcterms:created>
  <dcterms:modified xsi:type="dcterms:W3CDTF">2021-08-16T02:11:54Z</dcterms:modified>
</cp:coreProperties>
</file>